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39" r:id="rId5"/>
    <p:sldId id="354" r:id="rId6"/>
    <p:sldId id="357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96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7" r:id="rId29"/>
    <p:sldId id="355" r:id="rId30"/>
    <p:sldId id="393" r:id="rId31"/>
    <p:sldId id="398" r:id="rId32"/>
    <p:sldId id="359" r:id="rId33"/>
    <p:sldId id="394" r:id="rId34"/>
    <p:sldId id="395" r:id="rId35"/>
    <p:sldId id="400" r:id="rId36"/>
    <p:sldId id="401" r:id="rId37"/>
    <p:sldId id="356" r:id="rId38"/>
  </p:sldIdLst>
  <p:sldSz cx="9144000" cy="6858000" type="screen4x3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Audet" initials="DA" lastIdx="7" clrIdx="0">
    <p:extLst>
      <p:ext uri="{19B8F6BF-5375-455C-9EA6-DF929625EA0E}">
        <p15:presenceInfo xmlns:p15="http://schemas.microsoft.com/office/powerpoint/2012/main" userId="S-1-5-21-1078081533-1085031214-839522115-13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6AD"/>
    <a:srgbClr val="99CA41"/>
    <a:srgbClr val="006FC1"/>
    <a:srgbClr val="008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/>
    <p:restoredTop sz="88149" autoAdjust="0"/>
  </p:normalViewPr>
  <p:slideViewPr>
    <p:cSldViewPr snapToGrid="0" snapToObjects="1">
      <p:cViewPr varScale="1">
        <p:scale>
          <a:sx n="162" d="100"/>
          <a:sy n="162" d="100"/>
        </p:scale>
        <p:origin x="16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41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E0B89-181E-4AC7-9D57-3C5C9C1F085F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95EA9-03D9-487F-B19F-1012854740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fren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2144937" y="802861"/>
            <a:ext cx="5257875" cy="1989371"/>
          </a:xfrm>
          <a:prstGeom prst="rect">
            <a:avLst/>
          </a:prstGeom>
        </p:spPr>
        <p:txBody>
          <a:bodyPr bIns="180000" anchor="b"/>
          <a:lstStyle>
            <a:lvl1pPr algn="l">
              <a:lnSpc>
                <a:spcPts val="4600"/>
              </a:lnSpc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/>
          </p:nvPr>
        </p:nvSpPr>
        <p:spPr>
          <a:xfrm>
            <a:off x="2144937" y="2797723"/>
            <a:ext cx="5257875" cy="7507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400"/>
              </a:lnSpc>
              <a:buSzTx/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ts val="2400"/>
              </a:lnSpc>
              <a:buSzTx/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 algn="l">
              <a:lnSpc>
                <a:spcPts val="2400"/>
              </a:lnSpc>
              <a:buSzTx/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 algn="l">
              <a:lnSpc>
                <a:spcPts val="2400"/>
              </a:lnSpc>
              <a:buSzTx/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 algn="l">
              <a:lnSpc>
                <a:spcPts val="2400"/>
              </a:lnSpc>
              <a:buSzTx/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41CFCB3A-B022-460B-9F5D-0AEBD0C3D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83" y="4847492"/>
            <a:ext cx="1296218" cy="130126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fren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0"/>
          <p:cNvSpPr>
            <a:spLocks noGrp="1"/>
          </p:cNvSpPr>
          <p:nvPr>
            <p:ph type="title"/>
          </p:nvPr>
        </p:nvSpPr>
        <p:spPr>
          <a:xfrm>
            <a:off x="2144933" y="794395"/>
            <a:ext cx="5019336" cy="1989371"/>
          </a:xfrm>
          <a:prstGeom prst="rect">
            <a:avLst/>
          </a:prstGeom>
        </p:spPr>
        <p:txBody>
          <a:bodyPr bIns="180000" anchor="b"/>
          <a:lstStyle>
            <a:lvl1pPr algn="l">
              <a:lnSpc>
                <a:spcPts val="4600"/>
              </a:lnSpc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Shape 21"/>
          <p:cNvSpPr>
            <a:spLocks noGrp="1"/>
          </p:cNvSpPr>
          <p:nvPr>
            <p:ph type="body" sz="quarter" idx="1"/>
          </p:nvPr>
        </p:nvSpPr>
        <p:spPr>
          <a:xfrm>
            <a:off x="2144933" y="2789257"/>
            <a:ext cx="5019336" cy="7507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ts val="2400"/>
              </a:lnSpc>
              <a:buSzTx/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ts val="2400"/>
              </a:lnSpc>
              <a:buSzTx/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 algn="l">
              <a:lnSpc>
                <a:spcPts val="2400"/>
              </a:lnSpc>
              <a:buSzTx/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 algn="l">
              <a:lnSpc>
                <a:spcPts val="2400"/>
              </a:lnSpc>
              <a:buSzTx/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 algn="l">
              <a:lnSpc>
                <a:spcPts val="2400"/>
              </a:lnSpc>
              <a:buSzTx/>
              <a:buFontTx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F147593C-CFF6-4134-AFCF-6E5FCF411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83" y="4765431"/>
            <a:ext cx="1296218" cy="13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2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56648" y="729343"/>
            <a:ext cx="7430704" cy="87085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defRPr>
                <a:solidFill>
                  <a:srgbClr val="1E86A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856648" y="1600201"/>
            <a:ext cx="7430704" cy="4762497"/>
          </a:xfrm>
          <a:prstGeom prst="rect">
            <a:avLst/>
          </a:prstGeom>
        </p:spPr>
        <p:txBody>
          <a:bodyPr wrap="square"/>
          <a:lstStyle>
            <a:lvl1pPr>
              <a:lnSpc>
                <a:spcPts val="2400"/>
              </a:lnSpc>
              <a:spcBef>
                <a:spcPts val="1900"/>
              </a:spcBef>
              <a:defRPr>
                <a:solidFill>
                  <a:schemeClr val="accent4"/>
                </a:solidFill>
              </a:defRPr>
            </a:lvl1pPr>
            <a:lvl2pPr>
              <a:lnSpc>
                <a:spcPts val="2300"/>
              </a:lnSpc>
              <a:spcBef>
                <a:spcPts val="1500"/>
              </a:spcBef>
              <a:defRPr sz="2000">
                <a:solidFill>
                  <a:schemeClr val="accent4"/>
                </a:solidFill>
              </a:defRPr>
            </a:lvl2pPr>
            <a:lvl3pPr>
              <a:lnSpc>
                <a:spcPts val="2100"/>
              </a:lnSpc>
              <a:spcBef>
                <a:spcPts val="1100"/>
              </a:spcBef>
              <a:defRPr sz="1800">
                <a:solidFill>
                  <a:schemeClr val="accent4"/>
                </a:solidFill>
              </a:defRPr>
            </a:lvl3pPr>
            <a:lvl4pPr>
              <a:lnSpc>
                <a:spcPts val="2100"/>
              </a:lnSpc>
              <a:spcBef>
                <a:spcPts val="1100"/>
              </a:spcBef>
              <a:defRPr sz="1800">
                <a:solidFill>
                  <a:schemeClr val="accent4"/>
                </a:solidFill>
              </a:defRPr>
            </a:lvl4pPr>
            <a:lvl5pPr>
              <a:lnSpc>
                <a:spcPts val="2100"/>
              </a:lnSpc>
              <a:spcBef>
                <a:spcPts val="1100"/>
              </a:spcBef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A8BA366B-782F-4B6A-A145-4F47F7ADB8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59" y="6362698"/>
            <a:ext cx="379523" cy="381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2346159"/>
            <a:ext cx="9144000" cy="2360196"/>
          </a:xfrm>
          <a:prstGeom prst="rect">
            <a:avLst/>
          </a:prstGeom>
          <a:solidFill>
            <a:srgbClr val="006FC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5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" y="2346159"/>
            <a:ext cx="9144000" cy="1142999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47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body" sz="quarter" idx="1" hasCustomPrompt="1"/>
          </p:nvPr>
        </p:nvSpPr>
        <p:spPr>
          <a:xfrm>
            <a:off x="1" y="3489158"/>
            <a:ext cx="9144000" cy="121719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ts val="2500"/>
              </a:lnSpc>
              <a:spcBef>
                <a:spcPts val="1300"/>
              </a:spcBef>
              <a:buSzTx/>
              <a:buFontTx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lnSpc>
                <a:spcPts val="2500"/>
              </a:lnSpc>
              <a:spcBef>
                <a:spcPts val="1300"/>
              </a:spcBef>
              <a:buSzTx/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lnSpc>
                <a:spcPts val="2500"/>
              </a:lnSpc>
              <a:spcBef>
                <a:spcPts val="1300"/>
              </a:spcBef>
              <a:buSzTx/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lnSpc>
                <a:spcPts val="2500"/>
              </a:lnSpc>
              <a:spcBef>
                <a:spcPts val="1300"/>
              </a:spcBef>
              <a:buSzTx/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lnSpc>
                <a:spcPts val="2500"/>
              </a:lnSpc>
              <a:spcBef>
                <a:spcPts val="1300"/>
              </a:spcBef>
              <a:buSzTx/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89825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56648" y="751113"/>
            <a:ext cx="7430704" cy="849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 anchorCtr="0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56648" y="1600201"/>
            <a:ext cx="7430704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</p:sldLayoutIdLst>
  <p:transition spd="med"/>
  <p:txStyles>
    <p:titleStyle>
      <a:lvl1pPr marL="0" marR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6FC1"/>
          </a:solidFill>
          <a:uFillTx/>
          <a:latin typeface="Avenir Book" charset="0"/>
          <a:ea typeface="Avenir Book" charset="0"/>
          <a:cs typeface="Avenir Book" charset="0"/>
          <a:sym typeface="Calibri"/>
        </a:defRPr>
      </a:lvl1pPr>
      <a:lvl2pPr marL="0" marR="0" indent="0" algn="ct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891" marR="0" indent="-342891" algn="l" defTabSz="914377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chemeClr val="accent4"/>
          </a:solidFill>
          <a:uFillTx/>
          <a:latin typeface="Avenir Book" charset="0"/>
          <a:ea typeface="Avenir Book" charset="0"/>
          <a:cs typeface="Avenir Book" charset="0"/>
          <a:sym typeface="Calibri"/>
        </a:defRPr>
      </a:lvl1pPr>
      <a:lvl2pPr marL="783751" marR="0" indent="-326563" algn="l" defTabSz="914377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200" b="0" i="0" u="none" strike="noStrike" cap="none" spc="0" baseline="0">
          <a:ln>
            <a:noFill/>
          </a:ln>
          <a:solidFill>
            <a:schemeClr val="accent4"/>
          </a:solidFill>
          <a:uFillTx/>
          <a:latin typeface="Avenir Book" charset="0"/>
          <a:ea typeface="Avenir Book" charset="0"/>
          <a:cs typeface="Avenir Book" charset="0"/>
          <a:sym typeface="Calibri"/>
        </a:defRPr>
      </a:lvl2pPr>
      <a:lvl3pPr marL="1219170" marR="0" indent="-304792" algn="l" defTabSz="914377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chemeClr val="accent4"/>
          </a:solidFill>
          <a:uFillTx/>
          <a:latin typeface="Avenir Book" charset="0"/>
          <a:ea typeface="Avenir Book" charset="0"/>
          <a:cs typeface="Avenir Book" charset="0"/>
          <a:sym typeface="Calibri"/>
        </a:defRPr>
      </a:lvl3pPr>
      <a:lvl4pPr marL="1737317" marR="0" indent="-365751" algn="l" defTabSz="914377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200" b="0" i="0" u="none" strike="noStrike" cap="none" spc="0" baseline="0">
          <a:ln>
            <a:noFill/>
          </a:ln>
          <a:solidFill>
            <a:schemeClr val="accent4"/>
          </a:solidFill>
          <a:uFillTx/>
          <a:latin typeface="Avenir Book" charset="0"/>
          <a:ea typeface="Avenir Book" charset="0"/>
          <a:cs typeface="Avenir Book" charset="0"/>
          <a:sym typeface="Calibri"/>
        </a:defRPr>
      </a:lvl4pPr>
      <a:lvl5pPr marL="2194505" marR="0" indent="-365751" algn="l" defTabSz="914377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2200" b="0" i="0" u="none" strike="noStrike" cap="none" spc="0" baseline="0">
          <a:ln>
            <a:noFill/>
          </a:ln>
          <a:solidFill>
            <a:schemeClr val="accent4"/>
          </a:solidFill>
          <a:uFillTx/>
          <a:latin typeface="Avenir Book" charset="0"/>
          <a:ea typeface="Avenir Book" charset="0"/>
          <a:cs typeface="Avenir Book" charset="0"/>
          <a:sym typeface="Calibri"/>
        </a:defRPr>
      </a:lvl5pPr>
      <a:lvl6pPr marL="2651694" marR="0" indent="-365751" algn="l" defTabSz="914377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882" marR="0" indent="-365751" algn="l" defTabSz="914377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070" marR="0" indent="-365750" algn="l" defTabSz="914377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258" marR="0" indent="-365750" algn="l" defTabSz="914377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7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 Case Study for </a:t>
            </a:r>
            <a:br>
              <a:rPr lang="en-US" sz="3200" dirty="0"/>
            </a:br>
            <a:r>
              <a:rPr lang="en-US" dirty="0"/>
              <a:t>The INTEGRIS </a:t>
            </a:r>
            <a:br>
              <a:rPr lang="en-US" dirty="0"/>
            </a:br>
            <a:r>
              <a:rPr lang="en-US" dirty="0"/>
              <a:t>Personal Pension Plan</a:t>
            </a:r>
          </a:p>
        </p:txBody>
      </p:sp>
      <p:pic>
        <p:nvPicPr>
          <p:cNvPr id="1026" name="Picture 2" descr="PPP vs RRSP, TFSA, IPP">
            <a:extLst>
              <a:ext uri="{FF2B5EF4-FFF2-40B4-BE49-F238E27FC236}">
                <a16:creationId xmlns:a16="http://schemas.microsoft.com/office/drawing/2014/main" id="{2D21A153-9252-469E-936B-6A83CD5A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62" y="2464273"/>
            <a:ext cx="5456901" cy="38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6403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144E-B461-A74D-A8AD-84CD9449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Every 3 years, because assets are only growing at 5%, extra contributions permitted…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EDAFC-A1B3-7341-AC87-C0184201F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2420F-68AF-7E4A-99CF-452EB7B3D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75" y="1798983"/>
            <a:ext cx="6014129" cy="4329674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FD0ABC9-E785-AA4E-8C7A-5941F2A83D85}"/>
              </a:ext>
            </a:extLst>
          </p:cNvPr>
          <p:cNvSpPr/>
          <p:nvPr/>
        </p:nvSpPr>
        <p:spPr>
          <a:xfrm>
            <a:off x="3334027" y="1798982"/>
            <a:ext cx="870226" cy="4329674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8551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53D8C-3320-AD42-B250-5941D1F6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Personal Tax deductions also permitted…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B4894-D531-A545-83EC-E080A5E6B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A3344-5108-744E-807F-B336135E9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75" y="1798983"/>
            <a:ext cx="6014129" cy="432967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C717C854-9B08-C741-9C3B-EB9AFBC3A8AB}"/>
              </a:ext>
            </a:extLst>
          </p:cNvPr>
          <p:cNvSpPr/>
          <p:nvPr/>
        </p:nvSpPr>
        <p:spPr>
          <a:xfrm>
            <a:off x="5053497" y="1816613"/>
            <a:ext cx="870226" cy="4329674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61415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96E6-A679-0341-B5DC-1A868058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all of these </a:t>
            </a:r>
            <a:r>
              <a:rPr lang="en-US" u="sng" dirty="0"/>
              <a:t>additional</a:t>
            </a:r>
            <a:r>
              <a:rPr lang="en-US" dirty="0"/>
              <a:t> contributions add up to?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1BF4C-FCDB-0044-A438-451D7210D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Answer: $</a:t>
            </a:r>
            <a:r>
              <a:rPr lang="en-US" b="1" dirty="0"/>
              <a:t>733,053 </a:t>
            </a:r>
            <a:r>
              <a:rPr lang="en-US" dirty="0"/>
              <a:t>more than an RRSP…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20973-A6B0-1F4A-B20E-3F0BE1ED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5" y="2763078"/>
            <a:ext cx="8516729" cy="2226365"/>
          </a:xfrm>
          <a:prstGeom prst="rect">
            <a:avLst/>
          </a:prstGeom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EB464025-95BE-E841-BB11-57199C02FC11}"/>
              </a:ext>
            </a:extLst>
          </p:cNvPr>
          <p:cNvSpPr/>
          <p:nvPr/>
        </p:nvSpPr>
        <p:spPr>
          <a:xfrm>
            <a:off x="1691624" y="3189930"/>
            <a:ext cx="1463405" cy="1344020"/>
          </a:xfrm>
          <a:prstGeom prst="donut">
            <a:avLst>
              <a:gd name="adj" fmla="val 5755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3520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5611-08B4-2B48-AF20-3FAEB9E9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What if Claude decides to retire before age 65? Any other contributions?  YES…         it is called “terminal funding”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692B4-54C9-0A47-8D3E-662C70F0B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" y="2060784"/>
            <a:ext cx="8488017" cy="31164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42E2B-7B5C-9A4E-B9CB-D94177166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3695A3DF-BACE-F44D-9935-102CDC89719C}"/>
              </a:ext>
            </a:extLst>
          </p:cNvPr>
          <p:cNvSpPr/>
          <p:nvPr/>
        </p:nvSpPr>
        <p:spPr>
          <a:xfrm>
            <a:off x="6058773" y="1704850"/>
            <a:ext cx="439749" cy="251286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7657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3A73-CFB6-7441-9885-E32CC7A3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Funding Explained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17AFB-8D38-854C-9906-3670119A7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Assume Claude retires at 58 instead of 65…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FBD98-7EF2-3A45-9137-1749309C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" y="2060784"/>
            <a:ext cx="8488017" cy="3116428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2C37580-CA79-9A41-89BE-D46606606D01}"/>
              </a:ext>
            </a:extLst>
          </p:cNvPr>
          <p:cNvSpPr/>
          <p:nvPr/>
        </p:nvSpPr>
        <p:spPr>
          <a:xfrm rot="16200000">
            <a:off x="4432850" y="-1103244"/>
            <a:ext cx="278297" cy="8488016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20216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3A73-CFB6-7441-9885-E32CC7A3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Funding Explained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17AFB-8D38-854C-9906-3670119A7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Claude would, by 2033, be entitled to an annual pension of $99,438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FBD98-7EF2-3A45-9137-1749309C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" y="2060784"/>
            <a:ext cx="8488017" cy="3116428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2C37580-CA79-9A41-89BE-D46606606D01}"/>
              </a:ext>
            </a:extLst>
          </p:cNvPr>
          <p:cNvSpPr/>
          <p:nvPr/>
        </p:nvSpPr>
        <p:spPr>
          <a:xfrm rot="16200000">
            <a:off x="4432850" y="-1103244"/>
            <a:ext cx="278297" cy="8488016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D1B6FFA3-F92F-C447-893C-D45AC4C4AB93}"/>
              </a:ext>
            </a:extLst>
          </p:cNvPr>
          <p:cNvSpPr/>
          <p:nvPr/>
        </p:nvSpPr>
        <p:spPr>
          <a:xfrm>
            <a:off x="1341783" y="3279913"/>
            <a:ext cx="556591" cy="2067339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633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3A73-CFB6-7441-9885-E32CC7A3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Funding Explained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17AFB-8D38-854C-9906-3670119A7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 if the company contributes $1,023,405 via terminal funding (a tax deduction for the company)….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FBD98-7EF2-3A45-9137-1749309C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" y="2060784"/>
            <a:ext cx="8488017" cy="3116428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2C37580-CA79-9A41-89BE-D46606606D01}"/>
              </a:ext>
            </a:extLst>
          </p:cNvPr>
          <p:cNvSpPr/>
          <p:nvPr/>
        </p:nvSpPr>
        <p:spPr>
          <a:xfrm rot="16200000">
            <a:off x="4432850" y="-1103244"/>
            <a:ext cx="278297" cy="8488016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D1B6FFA3-F92F-C447-893C-D45AC4C4AB93}"/>
              </a:ext>
            </a:extLst>
          </p:cNvPr>
          <p:cNvSpPr/>
          <p:nvPr/>
        </p:nvSpPr>
        <p:spPr>
          <a:xfrm>
            <a:off x="1341783" y="3279913"/>
            <a:ext cx="556591" cy="2067339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ED52C183-C2F1-8C40-B89F-D09BCE1BB6D5}"/>
              </a:ext>
            </a:extLst>
          </p:cNvPr>
          <p:cNvSpPr/>
          <p:nvPr/>
        </p:nvSpPr>
        <p:spPr>
          <a:xfrm rot="1351433">
            <a:off x="7728880" y="3307672"/>
            <a:ext cx="556591" cy="2067339"/>
          </a:xfrm>
          <a:prstGeom prst="upArrow">
            <a:avLst>
              <a:gd name="adj1" fmla="val 42857"/>
              <a:gd name="adj2" fmla="val 50000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59234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3A73-CFB6-7441-9885-E32CC7A3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Funding Explained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17AFB-8D38-854C-9906-3670119A7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Instead of $99,438 a year, Claude can collect $170,894 a year (+ $71,456 or 72% more pension!!)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FBD98-7EF2-3A45-9137-1749309C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" y="2060784"/>
            <a:ext cx="8488017" cy="3116428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2C37580-CA79-9A41-89BE-D46606606D01}"/>
              </a:ext>
            </a:extLst>
          </p:cNvPr>
          <p:cNvSpPr/>
          <p:nvPr/>
        </p:nvSpPr>
        <p:spPr>
          <a:xfrm rot="16200000">
            <a:off x="4432850" y="-1103244"/>
            <a:ext cx="278297" cy="8488016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D1B6FFA3-F92F-C447-893C-D45AC4C4AB93}"/>
              </a:ext>
            </a:extLst>
          </p:cNvPr>
          <p:cNvSpPr/>
          <p:nvPr/>
        </p:nvSpPr>
        <p:spPr>
          <a:xfrm>
            <a:off x="3120887" y="3261690"/>
            <a:ext cx="556591" cy="2067339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736069DF-2529-B044-8732-AC9AF5A323D4}"/>
              </a:ext>
            </a:extLst>
          </p:cNvPr>
          <p:cNvSpPr/>
          <p:nvPr/>
        </p:nvSpPr>
        <p:spPr>
          <a:xfrm>
            <a:off x="2905885" y="1936060"/>
            <a:ext cx="986593" cy="935518"/>
          </a:xfrm>
          <a:prstGeom prst="donut">
            <a:avLst>
              <a:gd name="adj" fmla="val 8484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2470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3A73-CFB6-7441-9885-E32CC7A31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Funding Explained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17AFB-8D38-854C-9906-3670119A7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 a bonus, the company just pocketed a tax savings of $</a:t>
            </a:r>
            <a:r>
              <a:rPr lang="en-US" b="1" dirty="0"/>
              <a:t>266,085</a:t>
            </a:r>
            <a:r>
              <a:rPr lang="en-US" dirty="0"/>
              <a:t>… [$1,023,405 x 26% corp. tax]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FBD98-7EF2-3A45-9137-1749309CE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" y="2060784"/>
            <a:ext cx="8488017" cy="3116428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2C37580-CA79-9A41-89BE-D46606606D01}"/>
              </a:ext>
            </a:extLst>
          </p:cNvPr>
          <p:cNvSpPr/>
          <p:nvPr/>
        </p:nvSpPr>
        <p:spPr>
          <a:xfrm rot="16200000">
            <a:off x="4432850" y="-1103244"/>
            <a:ext cx="278297" cy="8488016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D1B6FFA3-F92F-C447-893C-D45AC4C4AB93}"/>
              </a:ext>
            </a:extLst>
          </p:cNvPr>
          <p:cNvSpPr/>
          <p:nvPr/>
        </p:nvSpPr>
        <p:spPr>
          <a:xfrm>
            <a:off x="8245448" y="3279913"/>
            <a:ext cx="556591" cy="2067339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736069DF-2529-B044-8732-AC9AF5A323D4}"/>
              </a:ext>
            </a:extLst>
          </p:cNvPr>
          <p:cNvSpPr/>
          <p:nvPr/>
        </p:nvSpPr>
        <p:spPr>
          <a:xfrm>
            <a:off x="7841974" y="1878500"/>
            <a:ext cx="1202635" cy="1071773"/>
          </a:xfrm>
          <a:prstGeom prst="donut">
            <a:avLst>
              <a:gd name="adj" fmla="val 8484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4689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14EA-98BB-8E44-9609-678A3270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48" y="393304"/>
            <a:ext cx="7430704" cy="870859"/>
          </a:xfrm>
        </p:spPr>
        <p:txBody>
          <a:bodyPr/>
          <a:lstStyle/>
          <a:p>
            <a:r>
              <a:rPr lang="en-US" sz="2400" dirty="0"/>
              <a:t>Is there more? YES.. Investment management fees are also tax-deductible to the company.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85F-B0AF-7F4A-88A7-36D5A7976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0F5ED-5E06-2A43-AF73-C51246F87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75" y="1798983"/>
            <a:ext cx="6014129" cy="432967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1E1F158-82C9-F848-8792-FA198CF97BC4}"/>
              </a:ext>
            </a:extLst>
          </p:cNvPr>
          <p:cNvSpPr/>
          <p:nvPr/>
        </p:nvSpPr>
        <p:spPr>
          <a:xfrm>
            <a:off x="6126923" y="1798983"/>
            <a:ext cx="870226" cy="4329674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3819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0DF4-C2E7-EB41-A0AA-562FF2AF8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48" y="2312816"/>
            <a:ext cx="7430704" cy="870859"/>
          </a:xfrm>
        </p:spPr>
        <p:txBody>
          <a:bodyPr/>
          <a:lstStyle/>
          <a:p>
            <a:pPr algn="ctr"/>
            <a:r>
              <a:rPr lang="en-US" i="1" dirty="0"/>
              <a:t>Claude is a…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20923-E7B9-884D-B831-CABAADF25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648" y="3183675"/>
            <a:ext cx="7430704" cy="285006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CA" sz="2800" i="1" dirty="0"/>
              <a:t>Small business owner, franchisee and incorporated professional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9003805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14EA-98BB-8E44-9609-678A3270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48" y="393304"/>
            <a:ext cx="7430704" cy="870859"/>
          </a:xfrm>
        </p:spPr>
        <p:txBody>
          <a:bodyPr/>
          <a:lstStyle/>
          <a:p>
            <a:r>
              <a:rPr lang="en-US" sz="1800" dirty="0"/>
              <a:t>If fees/commissions add up to 2% of assets under management per year…this translates into additional tax deductions for the company!!!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85F-B0AF-7F4A-88A7-36D5A7976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0F5ED-5E06-2A43-AF73-C51246F87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1" y="1490870"/>
            <a:ext cx="6442113" cy="463778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1E1F158-82C9-F848-8792-FA198CF97BC4}"/>
              </a:ext>
            </a:extLst>
          </p:cNvPr>
          <p:cNvSpPr/>
          <p:nvPr/>
        </p:nvSpPr>
        <p:spPr>
          <a:xfrm>
            <a:off x="6126923" y="1798983"/>
            <a:ext cx="870226" cy="4329674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38033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14EA-98BB-8E44-9609-678A3270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Example: </a:t>
            </a:r>
            <a:r>
              <a:rPr lang="en-US" sz="2400"/>
              <a:t>in 2030, </a:t>
            </a:r>
            <a:r>
              <a:rPr lang="en-US" sz="2400" dirty="0"/>
              <a:t>AUM = $1,538,600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85F-B0AF-7F4A-88A7-36D5A7976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0F5ED-5E06-2A43-AF73-C51246F87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75" y="1798983"/>
            <a:ext cx="6014129" cy="432967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1E1F158-82C9-F848-8792-FA198CF97BC4}"/>
              </a:ext>
            </a:extLst>
          </p:cNvPr>
          <p:cNvSpPr/>
          <p:nvPr/>
        </p:nvSpPr>
        <p:spPr>
          <a:xfrm>
            <a:off x="1489436" y="3756636"/>
            <a:ext cx="6452405" cy="224814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04CE5885-35C3-9D40-BF64-AF3F9F0A9D44}"/>
              </a:ext>
            </a:extLst>
          </p:cNvPr>
          <p:cNvSpPr/>
          <p:nvPr/>
        </p:nvSpPr>
        <p:spPr>
          <a:xfrm>
            <a:off x="5903844" y="3333156"/>
            <a:ext cx="1202635" cy="1071773"/>
          </a:xfrm>
          <a:prstGeom prst="donut">
            <a:avLst>
              <a:gd name="adj" fmla="val 8484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408326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14EA-98BB-8E44-9609-678A3270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Example: if Fees are 2% of AUM = $30,773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85F-B0AF-7F4A-88A7-36D5A7976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0F5ED-5E06-2A43-AF73-C51246F87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75" y="1798983"/>
            <a:ext cx="6014129" cy="432967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1E1F158-82C9-F848-8792-FA198CF97BC4}"/>
              </a:ext>
            </a:extLst>
          </p:cNvPr>
          <p:cNvSpPr/>
          <p:nvPr/>
        </p:nvSpPr>
        <p:spPr>
          <a:xfrm>
            <a:off x="1489436" y="3756636"/>
            <a:ext cx="6452405" cy="224814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04CE5885-35C3-9D40-BF64-AF3F9F0A9D44}"/>
              </a:ext>
            </a:extLst>
          </p:cNvPr>
          <p:cNvSpPr/>
          <p:nvPr/>
        </p:nvSpPr>
        <p:spPr>
          <a:xfrm>
            <a:off x="5903844" y="3333156"/>
            <a:ext cx="1202635" cy="1071773"/>
          </a:xfrm>
          <a:prstGeom prst="donut">
            <a:avLst>
              <a:gd name="adj" fmla="val 8484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35836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14EA-98BB-8E44-9609-678A3270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286" y="499088"/>
            <a:ext cx="7430704" cy="870859"/>
          </a:xfrm>
        </p:spPr>
        <p:txBody>
          <a:bodyPr/>
          <a:lstStyle/>
          <a:p>
            <a:r>
              <a:rPr lang="en-US" sz="2400" dirty="0"/>
              <a:t>Example: Since corp. pays tax at 26%, tax savings equals $</a:t>
            </a:r>
            <a:r>
              <a:rPr lang="en-US" sz="2400" dirty="0">
                <a:highlight>
                  <a:srgbClr val="FFFF00"/>
                </a:highlight>
              </a:rPr>
              <a:t>8,001</a:t>
            </a:r>
            <a:r>
              <a:rPr lang="en-US" sz="2400" dirty="0"/>
              <a:t>.  [$30,773 x 26% corp. tax.]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85F-B0AF-7F4A-88A7-36D5A7976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0F5ED-5E06-2A43-AF73-C51246F87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75" y="1798983"/>
            <a:ext cx="6014129" cy="432967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1E1F158-82C9-F848-8792-FA198CF97BC4}"/>
              </a:ext>
            </a:extLst>
          </p:cNvPr>
          <p:cNvSpPr/>
          <p:nvPr/>
        </p:nvSpPr>
        <p:spPr>
          <a:xfrm>
            <a:off x="1489436" y="3756636"/>
            <a:ext cx="6452405" cy="224814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04CE5885-35C3-9D40-BF64-AF3F9F0A9D44}"/>
              </a:ext>
            </a:extLst>
          </p:cNvPr>
          <p:cNvSpPr/>
          <p:nvPr/>
        </p:nvSpPr>
        <p:spPr>
          <a:xfrm>
            <a:off x="5903844" y="3333156"/>
            <a:ext cx="1202635" cy="1071773"/>
          </a:xfrm>
          <a:prstGeom prst="donut">
            <a:avLst>
              <a:gd name="adj" fmla="val 8484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03905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14EA-98BB-8E44-9609-678A3270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286" y="499088"/>
            <a:ext cx="7430704" cy="870859"/>
          </a:xfrm>
        </p:spPr>
        <p:txBody>
          <a:bodyPr/>
          <a:lstStyle/>
          <a:p>
            <a:r>
              <a:rPr lang="en-US" sz="2400" dirty="0"/>
              <a:t>Example: Tax savings of $8,001 is almost 4 times the annual fee!!!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585F-B0AF-7F4A-88A7-36D5A7976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0F5ED-5E06-2A43-AF73-C51246F87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75" y="1798983"/>
            <a:ext cx="6014129" cy="4329674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E1033D40-08B9-6041-91D2-474FF608E5B2}"/>
              </a:ext>
            </a:extLst>
          </p:cNvPr>
          <p:cNvSpPr/>
          <p:nvPr/>
        </p:nvSpPr>
        <p:spPr>
          <a:xfrm>
            <a:off x="4486967" y="2089467"/>
            <a:ext cx="681381" cy="4039190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16226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12AE-12CE-F941-BA5E-57A009D4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06" y="394295"/>
            <a:ext cx="7430704" cy="870859"/>
          </a:xfrm>
        </p:spPr>
        <p:txBody>
          <a:bodyPr/>
          <a:lstStyle/>
          <a:p>
            <a:r>
              <a:rPr lang="en-US" dirty="0"/>
              <a:t>What about IMF tax refunds over the entire time-frame?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56399-5965-F24F-8037-9BBCA03F7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307" y="1562098"/>
            <a:ext cx="4102100" cy="48006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E88D-34AD-224C-ABA0-08EE3D1767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6735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D9F5-1CA2-3E4D-AABF-2F2C18D9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more?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85A89-09A6-5C4E-898F-AE792BFA1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648" y="1600202"/>
            <a:ext cx="7430704" cy="476249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CA" sz="2400" dirty="0"/>
              <a:t>Claude’s pension at age 58 is $170,894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CA" sz="2400" dirty="0"/>
              <a:t>But Claude is married and can do ‘pension-income splitting with a spouse’ at that age.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CA" sz="2400" dirty="0"/>
              <a:t>Claude would only declare income on $85,447 [50% of annual PPP pension benefits]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CA" sz="2400" dirty="0"/>
              <a:t>Claude’s spouse would have to pay tax on an additional $85,447 due to the pension-income splitting. </a:t>
            </a:r>
          </a:p>
        </p:txBody>
      </p:sp>
    </p:spTree>
    <p:extLst>
      <p:ext uri="{BB962C8B-B14F-4D97-AF65-F5344CB8AC3E}">
        <p14:creationId xmlns:p14="http://schemas.microsoft.com/office/powerpoint/2010/main" val="85996366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D9F5-1CA2-3E4D-AABF-2F2C18D9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Impact of Pension Income Splitting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85A89-09A6-5C4E-898F-AE792BFA1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648" y="1600202"/>
            <a:ext cx="7430704" cy="476249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CA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CA" sz="2400" dirty="0"/>
              <a:t>Claude’s spouse would have to pay tax on an additional $85,447 due to the pension-income splitting.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CA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CA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CA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CA" sz="2400" dirty="0"/>
              <a:t>If Claude did not income-split  the tax bill would be $59,252 [Couple just saved $</a:t>
            </a:r>
            <a:r>
              <a:rPr lang="en-CA" sz="2400" b="1" dirty="0"/>
              <a:t>14,686</a:t>
            </a:r>
            <a:r>
              <a:rPr lang="en-CA" sz="2400" dirty="0"/>
              <a:t> each year!]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9F073E-B345-5543-AB2D-7D3BC5F39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81138"/>
              </p:ext>
            </p:extLst>
          </p:nvPr>
        </p:nvGraphicFramePr>
        <p:xfrm>
          <a:off x="1524000" y="3429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759904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202489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56382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Taxable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Taxes 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96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$85,447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$22,283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3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$85,447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$22,283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088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</a:t>
                      </a:r>
                      <a:r>
                        <a:rPr lang="en-US" b="1" dirty="0"/>
                        <a:t>44,566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010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37344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D567-F519-A544-BE54-38F4D72A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48" y="303554"/>
            <a:ext cx="7430704" cy="870859"/>
          </a:xfrm>
        </p:spPr>
        <p:txBody>
          <a:bodyPr/>
          <a:lstStyle/>
          <a:p>
            <a:r>
              <a:rPr lang="en-US" dirty="0"/>
              <a:t>How soon can pension income splitting take place?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A64DF-9727-AB42-90C3-A8BBBA2F4E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  Age 50</a:t>
            </a:r>
          </a:p>
          <a:p>
            <a:r>
              <a:rPr lang="en-US" dirty="0"/>
              <a:t>That is 15 years sooner than with a RRIF</a:t>
            </a:r>
          </a:p>
          <a:p>
            <a:r>
              <a:rPr lang="en-CA" sz="2000" dirty="0"/>
              <a:t>$</a:t>
            </a:r>
            <a:r>
              <a:rPr lang="en-CA" sz="2000" b="1" dirty="0"/>
              <a:t>14,686 x 15 years = $220,290</a:t>
            </a:r>
          </a:p>
          <a:p>
            <a:endParaRPr lang="en-CA" sz="2000" b="1" dirty="0"/>
          </a:p>
          <a:p>
            <a:r>
              <a:rPr lang="en-CA" sz="2000" b="1" dirty="0"/>
              <a:t>The advisor has just made Claude $220,290 richer simply by suggesting turning on the pension sooner that what is possible with an RRSP/RRIF thanks to the ‘pension-income splitting’ rules…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9305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D9F5-1CA2-3E4D-AABF-2F2C18D9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Claude retire on with an RRSP?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85A89-09A6-5C4E-898F-AE792BFA1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648" y="2196790"/>
            <a:ext cx="7430704" cy="405439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Answer at age 71:  $3,017,741 [RRSP] 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90B9C-E3A3-7C42-AFF7-A1215D72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1771650"/>
            <a:ext cx="8978900" cy="33147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7554D6-A7C9-B748-8F33-CD926B776E7B}"/>
              </a:ext>
            </a:extLst>
          </p:cNvPr>
          <p:cNvCxnSpPr/>
          <p:nvPr/>
        </p:nvCxnSpPr>
        <p:spPr>
          <a:xfrm flipH="1">
            <a:off x="1113183" y="3210339"/>
            <a:ext cx="6848060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875694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0DF4-C2E7-EB41-A0AA-562FF2AF8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48" y="2312816"/>
            <a:ext cx="7430704" cy="870859"/>
          </a:xfrm>
        </p:spPr>
        <p:txBody>
          <a:bodyPr/>
          <a:lstStyle/>
          <a:p>
            <a:pPr algn="ctr"/>
            <a:r>
              <a:rPr lang="en-US" i="1" dirty="0"/>
              <a:t>Claude wants to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20923-E7B9-884D-B831-CABAADF25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648" y="3183675"/>
            <a:ext cx="7430704" cy="285006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CA" i="1" dirty="0"/>
              <a:t>Build the largest retirement ’nest-egg’ as possible while claiming the largest tax deductions</a:t>
            </a:r>
          </a:p>
        </p:txBody>
      </p:sp>
    </p:spTree>
    <p:extLst>
      <p:ext uri="{BB962C8B-B14F-4D97-AF65-F5344CB8AC3E}">
        <p14:creationId xmlns:p14="http://schemas.microsoft.com/office/powerpoint/2010/main" val="65396031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679A-F6F7-1044-9C9B-D5BF7E10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 – RRSP = $1.6M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F1ED6-5862-D447-97E6-366389633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15" y="2913741"/>
            <a:ext cx="8304263" cy="87085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C2127-6B34-0744-A3CC-6BE463833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source of the $1.6 M difference in registered assets by the time Claude retires at age 71.</a:t>
            </a:r>
          </a:p>
        </p:txBody>
      </p:sp>
      <p:sp>
        <p:nvSpPr>
          <p:cNvPr id="5" name="Left-Up Arrow 4">
            <a:extLst>
              <a:ext uri="{FF2B5EF4-FFF2-40B4-BE49-F238E27FC236}">
                <a16:creationId xmlns:a16="http://schemas.microsoft.com/office/drawing/2014/main" id="{A21C8109-581E-F14A-B3D6-C2A45B64CA99}"/>
              </a:ext>
            </a:extLst>
          </p:cNvPr>
          <p:cNvSpPr/>
          <p:nvPr/>
        </p:nvSpPr>
        <p:spPr>
          <a:xfrm rot="2692461">
            <a:off x="6867986" y="3230765"/>
            <a:ext cx="1307615" cy="1501365"/>
          </a:xfrm>
          <a:prstGeom prst="leftUpArrow">
            <a:avLst>
              <a:gd name="adj1" fmla="val 10682"/>
              <a:gd name="adj2" fmla="val 25000"/>
              <a:gd name="adj3" fmla="val 25000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125223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00F7-2294-B24F-94DF-6DBDD0D7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48" y="729343"/>
            <a:ext cx="7430704" cy="1029883"/>
          </a:xfrm>
        </p:spPr>
        <p:txBody>
          <a:bodyPr/>
          <a:lstStyle/>
          <a:p>
            <a:r>
              <a:rPr lang="en-US" dirty="0"/>
              <a:t>What kind of pension does the RRSP purchase by age 71?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6ACDB-73A2-1D40-B9B4-F8966A96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648" y="2236304"/>
            <a:ext cx="7430704" cy="4762497"/>
          </a:xfrm>
        </p:spPr>
        <p:txBody>
          <a:bodyPr/>
          <a:lstStyle/>
          <a:p>
            <a:r>
              <a:rPr lang="en-US" sz="2400" dirty="0"/>
              <a:t>$3,017,741 using the RRIF annuity purchase rates at age 71 buys you about $</a:t>
            </a:r>
            <a:r>
              <a:rPr lang="en-US" sz="2400" b="1" dirty="0"/>
              <a:t>240,457 </a:t>
            </a:r>
            <a:r>
              <a:rPr lang="en-US" sz="2400" dirty="0"/>
              <a:t>annually.</a:t>
            </a:r>
          </a:p>
          <a:p>
            <a:pPr marL="914378" lvl="2" indent="0">
              <a:buNone/>
            </a:pPr>
            <a:r>
              <a:rPr lang="en-US" sz="2000" dirty="0"/>
              <a:t>			vs.</a:t>
            </a:r>
          </a:p>
          <a:p>
            <a:r>
              <a:rPr lang="en-US" sz="2400" dirty="0"/>
              <a:t>The PPP at that age (without terminal funding) provides an annual benefit of $</a:t>
            </a:r>
            <a:r>
              <a:rPr lang="en-US" sz="2400" b="1" dirty="0"/>
              <a:t>328,088</a:t>
            </a:r>
          </a:p>
          <a:p>
            <a:r>
              <a:rPr lang="en-US" sz="2400" dirty="0"/>
              <a:t>That’s +$87,631 each year or 36% more for the Assumption Life PPP customer.</a:t>
            </a:r>
          </a:p>
          <a:p>
            <a:r>
              <a:rPr lang="en-US" sz="2400" dirty="0"/>
              <a:t>Recall that the extra tax savings pays for the cost of the program multiple times over…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5601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6F04-A7A7-1846-9637-871ACD79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Isn’t the PPP expensive?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6E5F3-7978-8C4B-AB78-8ACA282B9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Expensive =  Value &lt; Cost</a:t>
            </a:r>
          </a:p>
          <a:p>
            <a:r>
              <a:rPr lang="en-US" dirty="0"/>
              <a:t>PPP is like investing in a condo and then renting it through Air B&amp;B.</a:t>
            </a:r>
          </a:p>
          <a:p>
            <a:r>
              <a:rPr lang="en-US" dirty="0"/>
              <a:t>Cost of condo (mortgage, taxes, principal etc.) might be $8,000 per month, but the rental income from Air B&amp;B customers is $10,000. </a:t>
            </a:r>
          </a:p>
          <a:p>
            <a:r>
              <a:rPr lang="en-US" dirty="0"/>
              <a:t>The arrangement not only pays for itself, but the value of the condo goes up with appreciation as well!</a:t>
            </a:r>
          </a:p>
          <a:p>
            <a:r>
              <a:rPr lang="en-US" dirty="0"/>
              <a:t>If this deal is “expensive” then so is the PPP.</a:t>
            </a:r>
          </a:p>
          <a:p>
            <a:r>
              <a:rPr lang="en-US" dirty="0"/>
              <a:t>We harvest tax savings instead of rents.</a:t>
            </a:r>
          </a:p>
        </p:txBody>
      </p:sp>
    </p:spTree>
    <p:extLst>
      <p:ext uri="{BB962C8B-B14F-4D97-AF65-F5344CB8AC3E}">
        <p14:creationId xmlns:p14="http://schemas.microsoft.com/office/powerpoint/2010/main" val="128848092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CE8E-6233-3942-84CC-455D51CE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= Credits minus Costs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B8092-EC6A-1248-9D65-532D07231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Claude’s situation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Solution paid for itself 13.8 times…</a:t>
            </a:r>
          </a:p>
          <a:p>
            <a:r>
              <a:rPr lang="en-US" dirty="0"/>
              <a:t>Not sure I would call that “expensive”…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775A96-F94C-8B4D-AC30-78329F2FB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25017"/>
              </p:ext>
            </p:extLst>
          </p:nvPr>
        </p:nvGraphicFramePr>
        <p:xfrm>
          <a:off x="1416908" y="2220784"/>
          <a:ext cx="6096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535058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667969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30239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Taxes Saved/Refunded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7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Additional Contributions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733,053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190,593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8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IMF deductions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1,123,689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292,150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8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Terminal Funding @ 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334,300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86,918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Pension Income Splitting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14,686 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220,290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New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789,951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17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INTEGRIS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2,041</a:t>
                      </a:r>
                      <a:r>
                        <a:rPr lang="en-US" dirty="0"/>
                        <a:t> /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(53,066)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79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Net 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736,885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898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46922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1B5D-2545-1642-96C9-F0F45BAE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4762C-6F46-D14B-AF77-19E14D6B4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648" y="1628265"/>
            <a:ext cx="7430704" cy="4533898"/>
          </a:xfrm>
        </p:spPr>
        <p:txBody>
          <a:bodyPr/>
          <a:lstStyle/>
          <a:p>
            <a:pPr lvl="0"/>
            <a:r>
              <a:rPr lang="en-CA" dirty="0"/>
              <a:t>Impact of upgrading to a PPP from an RRSP</a:t>
            </a:r>
          </a:p>
          <a:p>
            <a:pPr marL="457188" lvl="1" indent="0">
              <a:buNone/>
            </a:pPr>
            <a:r>
              <a:rPr lang="en-CA" dirty="0"/>
              <a:t>….increase the standard of living by </a:t>
            </a:r>
            <a:r>
              <a:rPr lang="en-CA" b="1" u="sng" dirty="0"/>
              <a:t>36% </a:t>
            </a:r>
            <a:r>
              <a:rPr lang="en-CA" dirty="0"/>
              <a:t>in retirement.</a:t>
            </a:r>
          </a:p>
          <a:p>
            <a:pPr marL="457188" lvl="1" indent="0">
              <a:buNone/>
            </a:pPr>
            <a:endParaRPr lang="en-CA" dirty="0"/>
          </a:p>
          <a:p>
            <a:pPr lvl="1"/>
            <a:r>
              <a:rPr lang="en-CA" dirty="0"/>
              <a:t>We have already deducted the PPP fees</a:t>
            </a:r>
          </a:p>
          <a:p>
            <a:pPr lvl="1"/>
            <a:r>
              <a:rPr lang="en-CA" dirty="0"/>
              <a:t>We take no additional market risk to achieve this</a:t>
            </a:r>
          </a:p>
          <a:p>
            <a:pPr lvl="1"/>
            <a:r>
              <a:rPr lang="en-CA" dirty="0"/>
              <a:t>We better creditor protect the assets because pension legislation protects the account</a:t>
            </a:r>
          </a:p>
          <a:p>
            <a:pPr lvl="1"/>
            <a:r>
              <a:rPr lang="en-CA" dirty="0"/>
              <a:t>We’ve saved the company a lot of taxes as well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04027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95303-22EC-0948-AF51-42E8F688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89EA2-3A4C-464C-B141-48A932E17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Claude is 45</a:t>
            </a:r>
          </a:p>
          <a:p>
            <a:r>
              <a:rPr lang="en-US" dirty="0"/>
              <a:t>The business pays T4 of $125,000</a:t>
            </a:r>
          </a:p>
          <a:p>
            <a:r>
              <a:rPr lang="en-US" dirty="0"/>
              <a:t>Been in business since 1995</a:t>
            </a:r>
          </a:p>
          <a:p>
            <a:r>
              <a:rPr lang="en-US" dirty="0"/>
              <a:t>Company always pays $125,000 in salary/bonus</a:t>
            </a:r>
          </a:p>
          <a:p>
            <a:r>
              <a:rPr lang="en-US" dirty="0"/>
              <a:t>Claude has $400,000 in RRSPs at Assumption Life</a:t>
            </a:r>
          </a:p>
          <a:p>
            <a:r>
              <a:rPr lang="en-US" dirty="0"/>
              <a:t>Claude is fairly conservative and picks a basket of funds to ensure at least a 5% return each year.</a:t>
            </a:r>
          </a:p>
          <a:p>
            <a:r>
              <a:rPr lang="en-US" dirty="0"/>
              <a:t>Wants to retire at 71 (to defer paying taxes)</a:t>
            </a:r>
          </a:p>
          <a:p>
            <a:r>
              <a:rPr lang="en-US" dirty="0"/>
              <a:t>Company pays tax at 26%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501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7B3B-2042-ED4B-9E17-A50B9B83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4AF83-71F8-1D4C-BBCC-421C0F546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1" y="1600200"/>
            <a:ext cx="8516729" cy="222636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13F11-F004-C540-9F9B-15A07B4E9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Big picture:  PPP enhances the registered assets available by age 71 by $1.6 M !</a:t>
            </a:r>
          </a:p>
          <a:p>
            <a:r>
              <a:rPr lang="en-US" dirty="0"/>
              <a:t>All else being equal, we start with what an RRSP can deliver, and add $1.6 M for client to enjoy in retirement.</a:t>
            </a: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2B912959-A004-2F46-9CFD-E041E33B6EF9}"/>
              </a:ext>
            </a:extLst>
          </p:cNvPr>
          <p:cNvSpPr/>
          <p:nvPr/>
        </p:nvSpPr>
        <p:spPr>
          <a:xfrm>
            <a:off x="2922104" y="1729409"/>
            <a:ext cx="1908313" cy="1828800"/>
          </a:xfrm>
          <a:prstGeom prst="donut">
            <a:avLst>
              <a:gd name="adj" fmla="val 5569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67850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5458-119B-7048-B5FD-B0F476BC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Graphically: Gap is $1.6M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A4B70-40E2-EB43-8015-C13FDB8F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1771650"/>
            <a:ext cx="8978900" cy="3314700"/>
          </a:xfrm>
          <a:prstGeom prst="rect">
            <a:avLst/>
          </a:prstGeo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F879FB11-B964-5E48-83AC-B4B133DDE34F}"/>
              </a:ext>
            </a:extLst>
          </p:cNvPr>
          <p:cNvSpPr/>
          <p:nvPr/>
        </p:nvSpPr>
        <p:spPr>
          <a:xfrm>
            <a:off x="7225748" y="2325756"/>
            <a:ext cx="1311965" cy="1172818"/>
          </a:xfrm>
          <a:prstGeom prst="donut">
            <a:avLst>
              <a:gd name="adj" fmla="val 8484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3702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B7BA3-25AA-F843-9C04-9CB5AAAB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that possible?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6A6A4-E9F7-FB49-A872-5F0EE7126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PPP laws allow for more contributions than RRSP rules.</a:t>
            </a:r>
          </a:p>
          <a:p>
            <a:r>
              <a:rPr lang="en-US" dirty="0"/>
              <a:t>How Much?  $733,053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A0746-6F56-EC4B-A553-349087531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35" y="2763078"/>
            <a:ext cx="8516729" cy="2226365"/>
          </a:xfrm>
          <a:prstGeom prst="rect">
            <a:avLst/>
          </a:prstGeom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437009DA-F7C5-2342-843E-4D2B410E3AC3}"/>
              </a:ext>
            </a:extLst>
          </p:cNvPr>
          <p:cNvSpPr/>
          <p:nvPr/>
        </p:nvSpPr>
        <p:spPr>
          <a:xfrm>
            <a:off x="1391477" y="2827682"/>
            <a:ext cx="2047461" cy="2097156"/>
          </a:xfrm>
          <a:prstGeom prst="donut">
            <a:avLst>
              <a:gd name="adj" fmla="val 8484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6893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FF50-AED6-7441-8282-B751E186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sources of these extra PPP contributions?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C0006-EB86-304D-8A8A-A616E776C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Annually</a:t>
            </a:r>
            <a:r>
              <a:rPr lang="en-US" dirty="0"/>
              <a:t>, the PPP allows you to contribute more than an RRSP.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57E1A-BD56-DD47-BE49-6F002636F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795" y="2587156"/>
            <a:ext cx="4919318" cy="3541501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A724605-22EB-734F-96D7-C0DF99558412}"/>
              </a:ext>
            </a:extLst>
          </p:cNvPr>
          <p:cNvSpPr/>
          <p:nvPr/>
        </p:nvSpPr>
        <p:spPr>
          <a:xfrm>
            <a:off x="6454913" y="2717286"/>
            <a:ext cx="884583" cy="3528391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7D36BA8-C251-1C4C-B5E4-148D68C2CDB8}"/>
              </a:ext>
            </a:extLst>
          </p:cNvPr>
          <p:cNvSpPr/>
          <p:nvPr/>
        </p:nvSpPr>
        <p:spPr>
          <a:xfrm>
            <a:off x="2880139" y="2658776"/>
            <a:ext cx="884583" cy="3528391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61783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F1E5E-D248-4B41-8203-C66CA329C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48" y="495300"/>
            <a:ext cx="7430704" cy="870859"/>
          </a:xfrm>
        </p:spPr>
        <p:txBody>
          <a:bodyPr/>
          <a:lstStyle/>
          <a:p>
            <a:r>
              <a:rPr lang="en-US" sz="3200" dirty="0"/>
              <a:t>Example: in 2033…$48,480 vs $32,080 [+$16,400]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D1DDF-70D4-EF45-A70C-B828D9497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91A60-4CDD-DB4F-AC71-B6845A34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74" y="1600200"/>
            <a:ext cx="6290248" cy="452845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5057714-1A75-8E46-8BE9-245360057A23}"/>
              </a:ext>
            </a:extLst>
          </p:cNvPr>
          <p:cNvSpPr/>
          <p:nvPr/>
        </p:nvSpPr>
        <p:spPr>
          <a:xfrm rot="16200000">
            <a:off x="4070686" y="1009430"/>
            <a:ext cx="268357" cy="6399581"/>
          </a:xfrm>
          <a:prstGeom prst="frame">
            <a:avLst>
              <a:gd name="adj1" fmla="val 6882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7924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rpo2010-2012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po2010-201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orpo2010-20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V_Presentation_Standard 2017" id="{AF73F1EC-3BE0-E04A-8FC8-F6E4D08FAD3B}" vid="{7F6F2862-366C-9140-B4E8-DDA20CBFFC2B}"/>
    </a:ext>
  </a:extLst>
</a:theme>
</file>

<file path=ppt/theme/theme2.xml><?xml version="1.0" encoding="utf-8"?>
<a:theme xmlns:a="http://schemas.openxmlformats.org/drawingml/2006/main" name="Corpo2010-2012">
  <a:themeElements>
    <a:clrScheme name="Corpo2010-201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rpo2010-2012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orpo2010-20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B0F8DD5D0AA7469CEA5E4DFE7B372E" ma:contentTypeVersion="0" ma:contentTypeDescription="Create a new document." ma:contentTypeScope="" ma:versionID="90e41408b0c1fdb83c123be592f418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5C1059-E475-400C-82EA-BBB67460E5A2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A29CE5-8BA6-4591-B85B-4E2683A191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7C71A1-7365-482F-8633-AF4AFB4B1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1051</Words>
  <Application>Microsoft Office PowerPoint</Application>
  <PresentationFormat>On-screen Show (4:3)</PresentationFormat>
  <Paragraphs>180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Avenir Book</vt:lpstr>
      <vt:lpstr>Calibri</vt:lpstr>
      <vt:lpstr>Corpo2010-2012</vt:lpstr>
      <vt:lpstr>A Case Study for  The INTEGRIS  Personal Pension Plan</vt:lpstr>
      <vt:lpstr>Claude is a… </vt:lpstr>
      <vt:lpstr>Claude wants to </vt:lpstr>
      <vt:lpstr>Facts</vt:lpstr>
      <vt:lpstr>Executive Summary</vt:lpstr>
      <vt:lpstr>Graphically: Gap is $1.6M</vt:lpstr>
      <vt:lpstr>How is that possible?</vt:lpstr>
      <vt:lpstr>What are the sources of these extra PPP contributions?</vt:lpstr>
      <vt:lpstr>Example: in 2033…$48,480 vs $32,080 [+$16,400]</vt:lpstr>
      <vt:lpstr>Every 3 years, because assets are only growing at 5%, extra contributions permitted…</vt:lpstr>
      <vt:lpstr>Extra Personal Tax deductions also permitted…</vt:lpstr>
      <vt:lpstr>What do all of these additional contributions add up to?</vt:lpstr>
      <vt:lpstr>What if Claude decides to retire before age 65? Any other contributions?  YES…         it is called “terminal funding”</vt:lpstr>
      <vt:lpstr>Terminal Funding Explained</vt:lpstr>
      <vt:lpstr>Terminal Funding Explained</vt:lpstr>
      <vt:lpstr>Terminal Funding Explained</vt:lpstr>
      <vt:lpstr>Terminal Funding Explained</vt:lpstr>
      <vt:lpstr>Terminal Funding Explained</vt:lpstr>
      <vt:lpstr>Is there more? YES.. Investment management fees are also tax-deductible to the company.</vt:lpstr>
      <vt:lpstr>If fees/commissions add up to 2% of assets under management per year…this translates into additional tax deductions for the company!!!</vt:lpstr>
      <vt:lpstr>Example: in 2030, AUM = $1,538,600</vt:lpstr>
      <vt:lpstr>Example: if Fees are 2% of AUM = $30,773</vt:lpstr>
      <vt:lpstr>Example: Since corp. pays tax at 26%, tax savings equals $8,001.  [$30,773 x 26% corp. tax.]</vt:lpstr>
      <vt:lpstr>Example: Tax savings of $8,001 is almost 4 times the annual fee!!! </vt:lpstr>
      <vt:lpstr>What about IMF tax refunds over the entire time-frame?</vt:lpstr>
      <vt:lpstr>Is there more?</vt:lpstr>
      <vt:lpstr>Impact of Pension Income Splitting</vt:lpstr>
      <vt:lpstr>How soon can pension income splitting take place?</vt:lpstr>
      <vt:lpstr>What could Claude retire on with an RRSP?</vt:lpstr>
      <vt:lpstr>PPP – RRSP = $1.6M</vt:lpstr>
      <vt:lpstr>What kind of pension does the RRSP purchase by age 71?</vt:lpstr>
      <vt:lpstr>Isn’t the PPP expensive?</vt:lpstr>
      <vt:lpstr>Value = Credits minus Costs</vt:lpstr>
      <vt:lpstr>Conclusion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Assumption Life PPP</dc:title>
  <dc:subject/>
  <dc:creator>Lisa Bordage</dc:creator>
  <cp:keywords/>
  <dc:description/>
  <cp:lastModifiedBy>Subhas F</cp:lastModifiedBy>
  <cp:revision>43</cp:revision>
  <dcterms:created xsi:type="dcterms:W3CDTF">2018-07-23T12:04:06Z</dcterms:created>
  <dcterms:modified xsi:type="dcterms:W3CDTF">2020-09-29T02:10:21Z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0x0101006FB0F8DD5D0AA7469CEA5E4DFE7B372E</vt:lpwstr>
  </property>
</Properties>
</file>